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61" r:id="rId2"/>
    <p:sldId id="264" r:id="rId3"/>
    <p:sldId id="269" r:id="rId4"/>
    <p:sldId id="267" r:id="rId5"/>
    <p:sldId id="266" r:id="rId6"/>
    <p:sldId id="268" r:id="rId7"/>
    <p:sldId id="270" r:id="rId8"/>
    <p:sldId id="274" r:id="rId9"/>
    <p:sldId id="271" r:id="rId10"/>
    <p:sldId id="273" r:id="rId11"/>
    <p:sldId id="272" r:id="rId12"/>
    <p:sldId id="265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8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29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68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1962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594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24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622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97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4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8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8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4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34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8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F54A468-4C76-41DC-80FF-20EA65581B33}" type="datetimeFigureOut">
              <a:rPr lang="pt-BR" smtClean="0"/>
              <a:t>30/06/2019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1357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B9275-9B26-4C71-9800-0043ECC02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62885"/>
            <a:ext cx="12192000" cy="2393972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entury Schoolbook" panose="02040604050505020304" pitchFamily="18" charset="0"/>
              </a:rPr>
              <a:t>Doenças Respiratórias e </a:t>
            </a:r>
            <a:br>
              <a:rPr lang="pt-BR" dirty="0">
                <a:latin typeface="Century Schoolbook" panose="02040604050505020304" pitchFamily="18" charset="0"/>
              </a:rPr>
            </a:br>
            <a:r>
              <a:rPr lang="pt-BR" dirty="0">
                <a:latin typeface="Century Schoolbook" panose="02040604050505020304" pitchFamily="18" charset="0"/>
              </a:rPr>
              <a:t>Lesões Articulares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1236C2-57E4-436F-BF99-30BE86A83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0000" y="6095115"/>
            <a:ext cx="10572000" cy="588485"/>
          </a:xfrm>
        </p:spPr>
        <p:txBody>
          <a:bodyPr>
            <a:normAutofit/>
          </a:bodyPr>
          <a:lstStyle/>
          <a:p>
            <a:r>
              <a:rPr lang="pt-BR" dirty="0"/>
              <a:t>Ana Caroline, Débora, Matheus e Natália</a:t>
            </a:r>
          </a:p>
        </p:txBody>
      </p:sp>
    </p:spTree>
    <p:extLst>
      <p:ext uri="{BB962C8B-B14F-4D97-AF65-F5344CB8AC3E}">
        <p14:creationId xmlns:p14="http://schemas.microsoft.com/office/powerpoint/2010/main" val="257031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6577794" cy="1325563"/>
          </a:xfrm>
        </p:spPr>
        <p:txBody>
          <a:bodyPr/>
          <a:lstStyle/>
          <a:p>
            <a:r>
              <a:rPr lang="pt-BR" dirty="0">
                <a:latin typeface="Century Schoolbook" panose="02040604050505020304" pitchFamily="18" charset="0"/>
              </a:rPr>
              <a:t>Torção do Tornozelo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91B73C3-0760-483C-9FCE-BB93CBE2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94" y="-202743"/>
            <a:ext cx="7201798" cy="7263483"/>
          </a:xfr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0F320B93-3154-46A4-B797-67BEDCD3E248}"/>
              </a:ext>
            </a:extLst>
          </p:cNvPr>
          <p:cNvSpPr/>
          <p:nvPr/>
        </p:nvSpPr>
        <p:spPr>
          <a:xfrm>
            <a:off x="7259973" y="3119908"/>
            <a:ext cx="2849943" cy="2752858"/>
          </a:xfrm>
          <a:prstGeom prst="ellipse">
            <a:avLst/>
          </a:prstGeom>
          <a:noFill/>
          <a:ln w="266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45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11F7933-CBDE-4330-96FB-D6D7F69E3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31" y="0"/>
            <a:ext cx="13434165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103" y="4965766"/>
            <a:ext cx="65777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12800" dirty="0">
                <a:latin typeface="Century Schoolbook" panose="02040604050505020304" pitchFamily="18" charset="0"/>
              </a:rPr>
              <a:t>...</a:t>
            </a:r>
            <a:endParaRPr lang="pt-BR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O que são doenças respiratórias?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859802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Fossas nasais, boca, faringe, laringe, traqueia, brônquios, bronquíolos, alvéolos e pulmão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Genética, poluição, tabagismo...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Comum em regiões frias e secas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Geralmente associados à tosse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AC69BB-6D26-4D3B-9551-05FEB1B7B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1" y="1526400"/>
            <a:ext cx="5267519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4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Câncer de Pulmão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657785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Poluição, DPOC, </a:t>
            </a:r>
            <a:r>
              <a:rPr lang="pt-BR" b="1" u="sng" dirty="0">
                <a:latin typeface="Century Schoolbook" panose="02040604050505020304" pitchFamily="18" charset="0"/>
              </a:rPr>
              <a:t>Tabagismo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Tosse com sangue, dor no peito, rouquidão, falta de ar...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18% sobrevive durante 5 anos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Tipo de câncer que mais mata no mundo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CCAFBB-EB6B-491A-B31E-51CB6CE4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84" y="1526401"/>
            <a:ext cx="5533015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64EB836-8B55-4A67-9104-A732063BF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847" y="3327400"/>
            <a:ext cx="2968249" cy="3632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5D5D7C-DA8D-4053-B54E-822932C17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848" y="0"/>
            <a:ext cx="2928551" cy="3429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Asma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9262847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Inflamação dos brônquios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Genética, obesidade e sexo masculino</a:t>
            </a:r>
            <a:endParaRPr lang="pt-BR" b="1" u="sng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Dificuldade em respirar, chiado no peito, tosse seca, ansiedade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Pode desaparecer ao longo da vida</a:t>
            </a:r>
          </a:p>
        </p:txBody>
      </p:sp>
    </p:spTree>
    <p:extLst>
      <p:ext uri="{BB962C8B-B14F-4D97-AF65-F5344CB8AC3E}">
        <p14:creationId xmlns:p14="http://schemas.microsoft.com/office/powerpoint/2010/main" val="9357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Cuidados gerais durante o exercício físico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207617" cy="5331600"/>
          </a:xfrm>
        </p:spPr>
        <p:txBody>
          <a:bodyPr>
            <a:normAutofit/>
          </a:bodyPr>
          <a:lstStyle/>
          <a:p>
            <a:pPr>
              <a:spcBef>
                <a:spcPts val="5000"/>
              </a:spcBef>
            </a:pPr>
            <a:endParaRPr lang="pt-BR" sz="3600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Respeitar os próprios limites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Procurar um profissional treinado se possível</a:t>
            </a:r>
            <a:endParaRPr lang="pt-BR" sz="3600" b="1" u="sng" dirty="0">
              <a:latin typeface="Century Schoolbook" panose="020406040505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289233-384A-4671-86DC-C426DEB1A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43" y="1526401"/>
            <a:ext cx="5809057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7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Cuidados para doenças respiratórias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140979" cy="5331600"/>
          </a:xfrm>
        </p:spPr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Intensidade moderada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Evitar dias quentes ou secos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Evitar locais com pouca circulação de pessoas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Exercícios aeróbicos</a:t>
            </a:r>
          </a:p>
          <a:p>
            <a:pPr>
              <a:spcBef>
                <a:spcPts val="5000"/>
              </a:spcBef>
            </a:pPr>
            <a:endParaRPr lang="pt-BR" sz="3600" dirty="0">
              <a:latin typeface="Century Schoolbook" panose="020406040505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8B51EB-746A-43EF-B6B8-7867BB1A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79" y="1526400"/>
            <a:ext cx="6051021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Cuidados para lesões 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497622" cy="5331600"/>
          </a:xfrm>
        </p:spPr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Aquecimento indispensável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Esperar o período de imobilização</a:t>
            </a:r>
            <a:endParaRPr lang="pt-BR" sz="3600" b="1" u="sng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Exercícios para recuperação dos músculos próximos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2FF363-749E-4B58-B643-3FE3EB1D0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22" y="1526401"/>
            <a:ext cx="5693778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4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Sessão de 20 – Doenças Respiratórias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634232" cy="5331600"/>
          </a:xfrm>
        </p:spPr>
        <p:txBody>
          <a:bodyPr>
            <a:normAutofit lnSpcReduction="10000"/>
          </a:bodyPr>
          <a:lstStyle/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1 min de descanso entre cada troca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5 min – Nado livre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4 min – Nado de peito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4 min – Nado Livre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4min – Nado de Peito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7322F5D-743E-44DE-A935-D150D6A2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32" y="1526400"/>
            <a:ext cx="5557168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Sessão de 20 – Lesões 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6400"/>
            <a:ext cx="6193350" cy="533160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5 min – Trote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3 min – Afundo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5 min – Corrida Moderada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2 min – Agachamentos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3 min – Elevação de Panturrilha</a:t>
            </a:r>
          </a:p>
          <a:p>
            <a:pPr>
              <a:spcBef>
                <a:spcPts val="5000"/>
              </a:spcBef>
            </a:pPr>
            <a:r>
              <a:rPr lang="pt-BR" sz="3600" dirty="0">
                <a:latin typeface="Century Schoolbook" panose="02040604050505020304" pitchFamily="18" charset="0"/>
              </a:rPr>
              <a:t>2 min – Trote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87F8FD-68AD-4457-9208-10F491B90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50" y="1526400"/>
            <a:ext cx="5998050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951DACA-1C05-4D3F-853B-0FBBC8329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00" y="1526400"/>
            <a:ext cx="5331600" cy="5331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O que são lesões articulares?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859802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Ombro, Cotovelo, Pulso, Quadril, Joelho e Tornozelo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Sobrecarga nas Articulações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Comum em atletas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Restringem a movimentação</a:t>
            </a:r>
          </a:p>
        </p:txBody>
      </p:sp>
    </p:spTree>
    <p:extLst>
      <p:ext uri="{BB962C8B-B14F-4D97-AF65-F5344CB8AC3E}">
        <p14:creationId xmlns:p14="http://schemas.microsoft.com/office/powerpoint/2010/main" val="338243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spc="-300" dirty="0">
                <a:latin typeface="Century Schoolbook" panose="02040604050505020304" pitchFamily="18" charset="0"/>
              </a:rPr>
              <a:t>Histórico Familiar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4868103-67CE-43BB-94D9-B31EE639C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92" y="1500389"/>
            <a:ext cx="8036416" cy="5357611"/>
          </a:xfrm>
        </p:spPr>
      </p:pic>
    </p:spTree>
    <p:extLst>
      <p:ext uri="{BB962C8B-B14F-4D97-AF65-F5344CB8AC3E}">
        <p14:creationId xmlns:p14="http://schemas.microsoft.com/office/powerpoint/2010/main" val="24601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951DACA-1C05-4D3F-853B-0FBBC8329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00" y="1526400"/>
            <a:ext cx="5331600" cy="5331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O que são lesões articulares?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859802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3 Tipos:</a:t>
            </a:r>
          </a:p>
          <a:p>
            <a:pPr lvl="1"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Periarticulares</a:t>
            </a:r>
          </a:p>
          <a:p>
            <a:pPr lvl="1"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Intra-Articulares</a:t>
            </a:r>
          </a:p>
          <a:p>
            <a:pPr lvl="1"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Pan-Articulares</a:t>
            </a:r>
          </a:p>
        </p:txBody>
      </p:sp>
    </p:spTree>
    <p:extLst>
      <p:ext uri="{BB962C8B-B14F-4D97-AF65-F5344CB8AC3E}">
        <p14:creationId xmlns:p14="http://schemas.microsoft.com/office/powerpoint/2010/main" val="2137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Lesões Periarticulares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5432975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Entorses ou torções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Sem separação da superfície articular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Movimento articular estendido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Dor e sangramento interno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1A68197-81BE-484D-A123-C25162B86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4" y="1526400"/>
            <a:ext cx="6817927" cy="5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300" spc="-300" dirty="0">
                <a:latin typeface="Century Schoolbook" panose="02040604050505020304" pitchFamily="18" charset="0"/>
              </a:rPr>
              <a:t>Lesões Intra-Articulares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6859802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Membrana Sinovial, Meniscos, Cartilagens e Ligamentos Intra-Articulares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Trauma direto, hipertensão ou hiperflexão</a:t>
            </a:r>
          </a:p>
          <a:p>
            <a:pPr>
              <a:spcBef>
                <a:spcPts val="5000"/>
              </a:spcBef>
            </a:pPr>
            <a:endParaRPr lang="pt-BR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endParaRPr lang="pt-BR" dirty="0">
              <a:latin typeface="Century Schoolbook" panose="020406040505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A6333A-DA68-4155-A4E0-C5909767E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43" y="0"/>
            <a:ext cx="5290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4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5D604E-8082-4699-8DA6-D7F1E4823B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400" cy="1526400"/>
          </a:xfrm>
          <a:prstGeom prst="rect">
            <a:avLst/>
          </a:prstGeom>
          <a:noFill/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spc="-300" dirty="0">
                <a:latin typeface="Century Schoolbook" panose="02040604050505020304" pitchFamily="18" charset="0"/>
              </a:rPr>
              <a:t>Lesões Pan-articulares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DF6A4-51B3-4114-B899-519AC781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" y="1526400"/>
            <a:ext cx="5716911" cy="5331600"/>
          </a:xfrm>
        </p:spPr>
        <p:txBody>
          <a:bodyPr/>
          <a:lstStyle/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Luxações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Separação da superfície articular</a:t>
            </a:r>
          </a:p>
          <a:p>
            <a:pPr>
              <a:spcBef>
                <a:spcPts val="5000"/>
              </a:spcBef>
            </a:pPr>
            <a:r>
              <a:rPr lang="pt-BR" dirty="0">
                <a:latin typeface="Century Schoolbook" panose="02040604050505020304" pitchFamily="18" charset="0"/>
              </a:rPr>
              <a:t>Incapacidade total de movimentação</a:t>
            </a:r>
          </a:p>
          <a:p>
            <a:pPr>
              <a:spcBef>
                <a:spcPts val="5000"/>
              </a:spcBef>
            </a:pPr>
            <a:endParaRPr lang="pt-BR" dirty="0">
              <a:latin typeface="Century Schoolbook" panose="020406040505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4BA5C6-1C70-42AC-9C44-A802B43A4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510" y="1983347"/>
            <a:ext cx="6556353" cy="48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6577794" cy="1325563"/>
          </a:xfrm>
        </p:spPr>
        <p:txBody>
          <a:bodyPr/>
          <a:lstStyle/>
          <a:p>
            <a:r>
              <a:rPr lang="pt-BR" dirty="0">
                <a:latin typeface="Century Schoolbook" panose="02040604050505020304" pitchFamily="18" charset="0"/>
              </a:rPr>
              <a:t>Luxação no joelho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2694195-AA8A-4DAA-8A89-65FA6723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1" y="-378670"/>
            <a:ext cx="5721438" cy="7615340"/>
          </a:xfrm>
        </p:spPr>
      </p:pic>
    </p:spTree>
    <p:extLst>
      <p:ext uri="{BB962C8B-B14F-4D97-AF65-F5344CB8AC3E}">
        <p14:creationId xmlns:p14="http://schemas.microsoft.com/office/powerpoint/2010/main" val="60853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6577794" cy="1325563"/>
          </a:xfrm>
        </p:spPr>
        <p:txBody>
          <a:bodyPr/>
          <a:lstStyle/>
          <a:p>
            <a:r>
              <a:rPr lang="pt-BR" dirty="0">
                <a:latin typeface="Century Schoolbook" panose="02040604050505020304" pitchFamily="18" charset="0"/>
              </a:rPr>
              <a:t>Luxação no joelho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2694195-AA8A-4DAA-8A89-65FA6723A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91" y="-378670"/>
            <a:ext cx="5721438" cy="7615340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3CFA9C7-17E3-4BE8-8BED-671F481F4302}"/>
              </a:ext>
            </a:extLst>
          </p:cNvPr>
          <p:cNvSpPr/>
          <p:nvPr/>
        </p:nvSpPr>
        <p:spPr>
          <a:xfrm>
            <a:off x="9088773" y="4091781"/>
            <a:ext cx="2849943" cy="2752858"/>
          </a:xfrm>
          <a:prstGeom prst="ellipse">
            <a:avLst/>
          </a:prstGeom>
          <a:noFill/>
          <a:ln w="266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63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6577794" cy="1325563"/>
          </a:xfrm>
        </p:spPr>
        <p:txBody>
          <a:bodyPr/>
          <a:lstStyle/>
          <a:p>
            <a:r>
              <a:rPr lang="pt-BR" dirty="0">
                <a:latin typeface="Century Schoolbook" panose="02040604050505020304" pitchFamily="18" charset="0"/>
              </a:rPr>
              <a:t>Torção do Tornozelo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91B73C3-0760-483C-9FCE-BB93CBE2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94" y="-202743"/>
            <a:ext cx="7201798" cy="7263483"/>
          </a:xfrm>
        </p:spPr>
      </p:pic>
    </p:spTree>
    <p:extLst>
      <p:ext uri="{BB962C8B-B14F-4D97-AF65-F5344CB8AC3E}">
        <p14:creationId xmlns:p14="http://schemas.microsoft.com/office/powerpoint/2010/main" val="185576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TF00001227</Template>
  <TotalTime>279</TotalTime>
  <Words>333</Words>
  <Application>Microsoft Office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Century Schoolbook</vt:lpstr>
      <vt:lpstr>Corbel</vt:lpstr>
      <vt:lpstr>Profundidade</vt:lpstr>
      <vt:lpstr>Doenças Respiratórias e  Lesões Articulares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Luxação no joelho</vt:lpstr>
      <vt:lpstr>Luxação no joelho</vt:lpstr>
      <vt:lpstr>Torção do Tornozelo</vt:lpstr>
      <vt:lpstr>Torção do Tornozelo</vt:lpstr>
      <vt:lpstr>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BabyJoe</dc:creator>
  <cp:lastModifiedBy>BabyJoe</cp:lastModifiedBy>
  <cp:revision>51</cp:revision>
  <dcterms:created xsi:type="dcterms:W3CDTF">2019-06-29T22:09:35Z</dcterms:created>
  <dcterms:modified xsi:type="dcterms:W3CDTF">2019-07-01T02:52:07Z</dcterms:modified>
</cp:coreProperties>
</file>